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8" r:id="rId13"/>
    <p:sldId id="268" r:id="rId14"/>
    <p:sldId id="269" r:id="rId15"/>
    <p:sldId id="271" r:id="rId16"/>
    <p:sldId id="272" r:id="rId17"/>
    <p:sldId id="273" r:id="rId18"/>
    <p:sldId id="275" r:id="rId19"/>
    <p:sldId id="274" r:id="rId20"/>
    <p:sldId id="279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C42"/>
    <a:srgbClr val="06285E"/>
  </p:clrMru>
</p:presentationPr>
</file>

<file path=ppt/tableStyles.xml><?xml version="1.0" encoding="utf-8"?>
<a:tblStyleLst xmlns:a="http://schemas.openxmlformats.org/drawingml/2006/main" def="{C81BF5CD-297E-4C17-A21E-2C2E663960D9}">
  <a:tblStyle styleId="{C81BF5CD-297E-4C17-A21E-2C2E663960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384" y="-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cd129d3e8_1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cd129d3e8_1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d4b1cfb1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d4b1cfb1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e301a35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e301a35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d4b1cfb1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d4b1cfb1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d4b1cfb1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d4b1cfb1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cd129d3e8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cd129d3e8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cd129d3e8_1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cd129d3e8_1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cd129d3e8_1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cd129d3e8_1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cd129d3e8_1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cd129d3e8_1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c3a8768cd_0_3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c3a8768cd_0_3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e301a358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e301a358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c3a8768cd_0_3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c3a8768cd_0_3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c3a8768cd_0_3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c3a8768cd_0_3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c3a8768cd_0_3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c3a8768cd_0_3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c3a8768cd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c3a8768cd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cd129d3e8_1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cd129d3e8_1_1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d4b1cfb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d4b1cfb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d4b1cfb1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d4b1cfb1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d4b1cfb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d4b1cfb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8375" y="185350"/>
            <a:ext cx="91440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FFFF"/>
                </a:solidFill>
              </a:rPr>
              <a:t> </a:t>
            </a:r>
            <a:r>
              <a:rPr lang="en" sz="2600" b="1" dirty="0">
                <a:solidFill>
                  <a:srgbClr val="FFFFFF"/>
                </a:solidFill>
              </a:rPr>
              <a:t>  </a:t>
            </a:r>
            <a:r>
              <a:rPr lang="en" sz="2700" b="1" dirty="0">
                <a:solidFill>
                  <a:srgbClr val="FFFFFF"/>
                </a:solidFill>
              </a:rPr>
              <a:t>   </a:t>
            </a:r>
            <a:r>
              <a:rPr lang="en" sz="23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FACIAL EXPRESSION RECOGNITION                USING                                                                               CONVOLUTIONAL   NEURAL   NETWORKS</a:t>
            </a:r>
            <a:endParaRPr sz="2100" b="1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72063" y="3363275"/>
            <a:ext cx="46566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NEELIMA DEVI                                    160618733122                                                                                               AMMANOLLA SHIRISHA                       160618733127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ANNAREDDY GNANA PRASOONA     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160618733130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77075" y="4581100"/>
            <a:ext cx="4446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 GUIDE :        Mr L. THIRUPATHI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4184238" y="1882525"/>
            <a:ext cx="1291225" cy="12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728825" y="438650"/>
            <a:ext cx="512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340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25" y="2259400"/>
            <a:ext cx="5715000" cy="27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937075" y="2314437"/>
            <a:ext cx="5570400" cy="2678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64125" y="1034591"/>
            <a:ext cx="6507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5400" lvl="0" indent="-3175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layer receives input data.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hidden layers perform mathematical operations on inputs.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layer returns the output to the user.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57;p13"/>
          <p:cNvPicPr preferRelativeResize="0"/>
          <p:nvPr/>
        </p:nvPicPr>
        <p:blipFill rotWithShape="1">
          <a:blip r:embed="rId5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t="15340" b="13409"/>
          <a:stretch/>
        </p:blipFill>
        <p:spPr>
          <a:xfrm>
            <a:off x="172571" y="670900"/>
            <a:ext cx="8606326" cy="44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7;p13"/>
          <p:cNvPicPr preferRelativeResize="0"/>
          <p:nvPr/>
        </p:nvPicPr>
        <p:blipFill rotWithShape="1">
          <a:blip r:embed="rId5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911288" y="127747"/>
            <a:ext cx="291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SAMPLE CODE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Jnn3Dx1hCebtWJJGp_ApSG3UJsHjAGZLCPgpBkfEp_khpIT0eg-q-s6hdJUii6JLTKLFdPEaKRfq1N-Yxy6E3A4YOoAx2iJDjIyFUuSg9jLgFjwUDpHC4ne4MuY6PyrmU1bjf0nj"/>
          <p:cNvPicPr>
            <a:picLocks noChangeAspect="1" noChangeArrowheads="1"/>
          </p:cNvPicPr>
          <p:nvPr/>
        </p:nvPicPr>
        <p:blipFill>
          <a:blip r:embed="rId2"/>
          <a:srcRect l="12921" t="6949" r="22148" b="8217"/>
          <a:stretch>
            <a:fillRect/>
          </a:stretch>
        </p:blipFill>
        <p:spPr bwMode="auto">
          <a:xfrm>
            <a:off x="244367" y="528145"/>
            <a:ext cx="8694682" cy="44458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-188463" y="154642"/>
            <a:ext cx="93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CASE DIAGRAM FOR </a:t>
            </a:r>
            <a:r>
              <a:rPr lang="en" sz="1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FACIAL EXPRESSION RECOGNITION</a:t>
            </a:r>
            <a:endParaRPr lang="en-US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3373475" y="239475"/>
            <a:ext cx="255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</a:rPr>
              <a:t>TESTING</a:t>
            </a:r>
            <a:endParaRPr sz="1900" b="1">
              <a:solidFill>
                <a:srgbClr val="FFFFFF"/>
              </a:solidFill>
            </a:endParaRPr>
          </a:p>
        </p:txBody>
      </p:sp>
      <p:pic>
        <p:nvPicPr>
          <p:cNvPr id="3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34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6"/>
          <p:cNvGraphicFramePr/>
          <p:nvPr/>
        </p:nvGraphicFramePr>
        <p:xfrm>
          <a:off x="114350" y="108300"/>
          <a:ext cx="8915300" cy="4926875"/>
        </p:xfrm>
        <a:graphic>
          <a:graphicData uri="http://schemas.openxmlformats.org/drawingml/2006/table">
            <a:tbl>
              <a:tblPr>
                <a:noFill/>
                <a:tableStyleId>{C81BF5CD-297E-4C17-A21E-2C2E663960D9}</a:tableStyleId>
              </a:tblPr>
              <a:tblGrid>
                <a:gridCol w="555684"/>
                <a:gridCol w="1608083"/>
                <a:gridCol w="2254469"/>
                <a:gridCol w="951589"/>
                <a:gridCol w="1181825"/>
                <a:gridCol w="1181825"/>
                <a:gridCol w="1181825"/>
              </a:tblGrid>
              <a:tr h="4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 S. No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Test case scenario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Test case Description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View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Expected output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Actual output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 Status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556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Human Face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The image is in .jpg format, This image contains picture of a lady in mid 30's and the expression on her face is "Angry"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Front view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Angry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Angry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Passed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556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Human Face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The image is in .jpeg format, This image contains picture of a man in 60's and the expression on </a:t>
                      </a:r>
                      <a:r>
                        <a:rPr lang="en" sz="1000" dirty="0" smtClean="0">
                          <a:solidFill>
                            <a:srgbClr val="FFFFFF"/>
                          </a:solidFill>
                        </a:rPr>
                        <a:t>his </a:t>
                      </a: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face is "Happy"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side view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Happy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Neutral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Failed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6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Human Face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The image is in .jpg format, This image contains picture of a girl and the expression on her face is "Sad"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Front view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Sad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Sad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Passed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t="11019" r="1970"/>
          <a:stretch/>
        </p:blipFill>
        <p:spPr>
          <a:xfrm>
            <a:off x="0" y="654269"/>
            <a:ext cx="9144000" cy="4489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42520" y="147628"/>
            <a:ext cx="411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 SCREENS</a:t>
            </a:r>
            <a:endParaRPr lang="en-US" sz="2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t="7961" r="1438"/>
          <a:stretch/>
        </p:blipFill>
        <p:spPr>
          <a:xfrm>
            <a:off x="0" y="39500"/>
            <a:ext cx="9144000" cy="5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t="1988" r="2152" b="9224"/>
          <a:stretch/>
        </p:blipFill>
        <p:spPr>
          <a:xfrm>
            <a:off x="-98750" y="-98750"/>
            <a:ext cx="9594450" cy="5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553775" y="772850"/>
            <a:ext cx="5687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262825" y="1564482"/>
            <a:ext cx="4064809" cy="216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800" dirty="0" smtClean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Efficient machine - human interaction.</a:t>
            </a:r>
            <a:endParaRPr sz="18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800" dirty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Machines can understand human emotions and act </a:t>
            </a:r>
            <a:r>
              <a:rPr lang="en" sz="1800" dirty="0" smtClean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accordingly.</a:t>
            </a:r>
            <a:endParaRPr sz="18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800" dirty="0">
                <a:solidFill>
                  <a:schemeClr val="lt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Need</a:t>
            </a:r>
            <a:r>
              <a:rPr lang="en" sz="1800" dirty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 for </a:t>
            </a:r>
            <a:r>
              <a:rPr lang="en" sz="1800" dirty="0">
                <a:solidFill>
                  <a:schemeClr val="lt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the </a:t>
            </a:r>
            <a:r>
              <a:rPr lang="en" sz="1800" dirty="0" smtClean="0">
                <a:solidFill>
                  <a:schemeClr val="lt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generation.</a:t>
            </a:r>
            <a:endParaRPr sz="1800">
              <a:solidFill>
                <a:schemeClr val="lt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169300" y="706900"/>
            <a:ext cx="5687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" sz="21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ENHANCEMENTS</a:t>
            </a:r>
            <a:endParaRPr sz="21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0" y="1568483"/>
            <a:ext cx="37482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" sz="1900" dirty="0">
                <a:solidFill>
                  <a:srgbClr val="FFFFFF"/>
                </a:solidFill>
              </a:rPr>
              <a:t>Model can be trained in different Views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" sz="1900" dirty="0">
                <a:solidFill>
                  <a:srgbClr val="FFFFFF"/>
                </a:solidFill>
              </a:rPr>
              <a:t>Video Analysis 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" sz="1900" dirty="0">
                <a:solidFill>
                  <a:srgbClr val="FFFFFF"/>
                </a:solidFill>
              </a:rPr>
              <a:t>Clever Marketing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" sz="1900" dirty="0">
                <a:solidFill>
                  <a:srgbClr val="FFFFFF"/>
                </a:solidFill>
              </a:rPr>
              <a:t>Track a user‘s state of mind to offer relevant information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39975" y="2764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80725" y="1046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Domain:</a:t>
            </a:r>
            <a:endParaRPr sz="2200" b="1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80725" y="1538600"/>
            <a:ext cx="30000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Deep learning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3525" y="2704400"/>
            <a:ext cx="362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(CNN) :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0" y="3504800"/>
            <a:ext cx="36219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are a type of Deep Learning Algorithm 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729" y="1075766"/>
            <a:ext cx="835062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1] AI- javatpoint.com/artificial-intelligence-tutorial</a:t>
            </a:r>
          </a:p>
          <a:p>
            <a:endParaRPr lang="en-IN" b="1" dirty="0" smtClean="0">
              <a:solidFill>
                <a:schemeClr val="bg1"/>
              </a:solidFill>
            </a:endParaRPr>
          </a:p>
          <a:p>
            <a:r>
              <a:rPr lang="en-IN" b="1" dirty="0" smtClean="0">
                <a:solidFill>
                  <a:schemeClr val="bg1"/>
                </a:solidFill>
              </a:rPr>
              <a:t>[2] ML-w3schools. com/python/python_Ml_getting_started.asp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[3] P. </a:t>
            </a:r>
            <a:r>
              <a:rPr lang="en-US" b="1" dirty="0" err="1" smtClean="0">
                <a:solidFill>
                  <a:schemeClr val="bg1"/>
                </a:solidFill>
              </a:rPr>
              <a:t>Ekman</a:t>
            </a:r>
            <a:r>
              <a:rPr lang="en-US" b="1" dirty="0" smtClean="0">
                <a:solidFill>
                  <a:schemeClr val="bg1"/>
                </a:solidFill>
              </a:rPr>
              <a:t> and W. V. Friesen. Emotional facial action coding system. Unpublished manuscript, University of California at San Francisco, (2000) 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[4]  Yamada </a:t>
            </a:r>
            <a:r>
              <a:rPr lang="en-US" b="1" dirty="0" err="1" smtClean="0">
                <a:solidFill>
                  <a:schemeClr val="bg1"/>
                </a:solidFill>
              </a:rPr>
              <a:t>Yaminan,Applying</a:t>
            </a:r>
            <a:r>
              <a:rPr lang="en-US" b="1" dirty="0" smtClean="0">
                <a:solidFill>
                  <a:schemeClr val="bg1"/>
                </a:solidFill>
              </a:rPr>
              <a:t> artificial neural networks for face recognition. Advances in Artificial Neural Systems, (2015).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[5] Zhang et al. extracted Scale-Invariant feature transform (SITF) and used the Deep neural network (DNN) as the classifier.(2005).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IN" b="1" dirty="0" smtClean="0">
                <a:solidFill>
                  <a:schemeClr val="bg1"/>
                </a:solidFill>
              </a:rPr>
              <a:t>[6]</a:t>
            </a:r>
            <a:r>
              <a:rPr lang="en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Shan </a:t>
            </a:r>
            <a:r>
              <a:rPr lang="en-US" b="1" dirty="0" err="1" smtClean="0">
                <a:solidFill>
                  <a:schemeClr val="bg1"/>
                </a:solidFill>
              </a:rPr>
              <a:t>Caifeng</a:t>
            </a:r>
            <a:r>
              <a:rPr lang="en-US" b="1" u="sng" dirty="0" smtClean="0">
                <a:solidFill>
                  <a:schemeClr val="bg1"/>
                </a:solidFill>
              </a:rPr>
              <a:t> </a:t>
            </a:r>
            <a:r>
              <a:rPr lang="en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b="1" u="sng" dirty="0" smtClean="0">
                <a:solidFill>
                  <a:schemeClr val="bg1"/>
                </a:solidFill>
              </a:rPr>
              <a:t>I</a:t>
            </a:r>
            <a:r>
              <a:rPr lang="en-US" b="1" dirty="0" smtClean="0">
                <a:solidFill>
                  <a:schemeClr val="bg1"/>
                </a:solidFill>
              </a:rPr>
              <a:t>EEE Transactions on Systems Man and Cybernetics Part C (Applications and Reviews) Local Binary Patterns and Its Application to Facial Image Analysis (2011).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0717" y="386256"/>
            <a:ext cx="38625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100" b="1" dirty="0" smtClean="0">
                <a:solidFill>
                  <a:schemeClr val="bg1"/>
                </a:solidFill>
              </a:rPr>
              <a:t>REFERENCES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5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335450" y="2171550"/>
            <a:ext cx="467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THANK YOU</a:t>
            </a:r>
            <a:endParaRPr sz="4000" b="1">
              <a:solidFill>
                <a:srgbClr val="FFFFFF"/>
              </a:solidFill>
            </a:endParaRPr>
          </a:p>
        </p:txBody>
      </p:sp>
      <p:pic>
        <p:nvPicPr>
          <p:cNvPr id="3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955200"/>
            <a:ext cx="40593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objective of this project is to classify  image into seven different expression  classes  such as : Anger, Disgust , Fear, Happy, Sad, Surprise and Neutral.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000" y="2833200"/>
            <a:ext cx="45030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sensitive to pose variations.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centered face is required 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view of the face is required 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Recognizes only human facial expressions.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91150" y="342225"/>
            <a:ext cx="2161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91150" y="2386800"/>
            <a:ext cx="3000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1700"/>
          </a:p>
        </p:txBody>
      </p:sp>
      <p:pic>
        <p:nvPicPr>
          <p:cNvPr id="6" name="Google Shape;57;p13"/>
          <p:cNvPicPr preferRelativeResize="0"/>
          <p:nvPr/>
        </p:nvPicPr>
        <p:blipFill rotWithShape="1">
          <a:blip r:embed="rId3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17600" y="469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7400" y="1728400"/>
            <a:ext cx="3800400" cy="340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>
              <a:buClr>
                <a:srgbClr val="FFFFFF"/>
              </a:buClr>
              <a:buSzPts val="1300"/>
              <a:buChar char="●"/>
            </a:pPr>
            <a:r>
              <a:rPr lang="en" sz="1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Ekman and </a:t>
            </a:r>
            <a:r>
              <a:rPr lang="en" sz="17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Friesen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7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 Facial Action Coding System (FACS</a:t>
            </a:r>
            <a:r>
              <a:rPr lang="en" sz="17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)(2000)</a:t>
            </a:r>
            <a:endParaRPr sz="17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900" dirty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Yamada - new architecture of hidden Markov </a:t>
            </a:r>
            <a:r>
              <a:rPr lang="en" sz="1900" dirty="0" smtClean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models(2015)</a:t>
            </a:r>
            <a:endParaRPr sz="19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Zhang - Scale-Invariant feature transform (</a:t>
            </a:r>
            <a:r>
              <a:rPr lang="en" sz="1700" dirty="0" smtClean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SITF)(2005)</a:t>
            </a:r>
            <a:endParaRPr sz="17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 sz="1700" dirty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Shan - Local Binary </a:t>
            </a:r>
            <a:r>
              <a:rPr lang="en" sz="1700" dirty="0" smtClean="0">
                <a:solidFill>
                  <a:srgbClr val="FFFFFF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Patterns(2011)</a:t>
            </a:r>
            <a:endParaRPr sz="1700">
              <a:solidFill>
                <a:srgbClr val="FFFFFF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16075" y="9790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 SYSTEM</a:t>
            </a:r>
            <a:endParaRPr sz="16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84025" y="1985050"/>
            <a:ext cx="35106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system provides an alternative scheme for human emotion recognition from facial  images, using convolutional  neural  networks ,          which is a specialized type of neural network model designed for working     with two-dimensional image data. 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4742575" y="252025"/>
            <a:ext cx="41364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used Anaconda for Python 3.6.5 and Spyder.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 </a:t>
            </a: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Windows 10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846250" y="2376200"/>
            <a:ext cx="4257600" cy="24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 REQUIREMENTS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Intel CORE i7 processor with minimum 2.9 GHz speed.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Minimum 4 GB.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Disk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Minimum 500 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GB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2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2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Google Shape;57;p13"/>
          <p:cNvPicPr preferRelativeResize="0"/>
          <p:nvPr/>
        </p:nvPicPr>
        <p:blipFill rotWithShape="1">
          <a:blip r:embed="rId4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t="26173" r="13434" b="16113"/>
          <a:stretch/>
        </p:blipFill>
        <p:spPr>
          <a:xfrm>
            <a:off x="575441" y="2191408"/>
            <a:ext cx="6219496" cy="2649376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20"/>
          <p:cNvSpPr txBox="1"/>
          <p:nvPr/>
        </p:nvSpPr>
        <p:spPr>
          <a:xfrm>
            <a:off x="874235" y="882289"/>
            <a:ext cx="300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AutoNum type="arabicPeriod"/>
            </a:pPr>
            <a:r>
              <a:rPr lang="en" sz="17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Layer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AutoNum type="arabicPeriod"/>
            </a:pPr>
            <a:r>
              <a:rPr lang="en" sz="17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Layer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AutoNum type="arabicPeriod"/>
            </a:pPr>
            <a:r>
              <a:rPr lang="en" sz="17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00"/>
              </a:spcBef>
              <a:spcAft>
                <a:spcPts val="1500"/>
              </a:spcAft>
              <a:buNone/>
            </a:pPr>
            <a:endParaRPr sz="17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186" y="362313"/>
            <a:ext cx="7441324" cy="385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  OF   CONVOLUTIONAL  NEURAL NETWORK</a:t>
            </a:r>
            <a:endParaRPr lang="en-US" sz="1800" b="1" dirty="0">
              <a:solidFill>
                <a:srgbClr val="FFFFFF"/>
              </a:solidFill>
            </a:endParaRPr>
          </a:p>
        </p:txBody>
      </p:sp>
      <p:pic>
        <p:nvPicPr>
          <p:cNvPr id="6" name="Google Shape;57;p13"/>
          <p:cNvPicPr preferRelativeResize="0"/>
          <p:nvPr/>
        </p:nvPicPr>
        <p:blipFill rotWithShape="1">
          <a:blip r:embed="rId5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489350" y="333175"/>
            <a:ext cx="51228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Layer :</a:t>
            </a:r>
            <a:endParaRPr sz="2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t="4529" b="20107"/>
          <a:stretch/>
        </p:blipFill>
        <p:spPr>
          <a:xfrm>
            <a:off x="881200" y="1966800"/>
            <a:ext cx="6232750" cy="2642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21"/>
          <p:cNvSpPr txBox="1"/>
          <p:nvPr/>
        </p:nvSpPr>
        <p:spPr>
          <a:xfrm>
            <a:off x="1617200" y="2202525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</a:t>
            </a:r>
            <a:endParaRPr b="1"/>
          </a:p>
        </p:txBody>
      </p:sp>
      <p:sp>
        <p:nvSpPr>
          <p:cNvPr id="112" name="Google Shape;112;p21"/>
          <p:cNvSpPr txBox="1"/>
          <p:nvPr/>
        </p:nvSpPr>
        <p:spPr>
          <a:xfrm>
            <a:off x="3688100" y="2202525"/>
            <a:ext cx="9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</a:t>
            </a:r>
            <a:endParaRPr b="1"/>
          </a:p>
        </p:txBody>
      </p:sp>
      <p:sp>
        <p:nvSpPr>
          <p:cNvPr id="113" name="Google Shape;113;p21"/>
          <p:cNvSpPr txBox="1"/>
          <p:nvPr/>
        </p:nvSpPr>
        <p:spPr>
          <a:xfrm>
            <a:off x="4995500" y="2202525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Feature Map</a:t>
            </a:r>
            <a:endParaRPr b="1"/>
          </a:p>
        </p:txBody>
      </p:sp>
      <p:sp>
        <p:nvSpPr>
          <p:cNvPr id="114" name="Google Shape;114;p21"/>
          <p:cNvSpPr/>
          <p:nvPr/>
        </p:nvSpPr>
        <p:spPr>
          <a:xfrm>
            <a:off x="940175" y="2072475"/>
            <a:ext cx="6118200" cy="24660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791325" y="1036700"/>
            <a:ext cx="59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filter slides over the input to generate feature map.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" name="Google Shape;57;p13"/>
          <p:cNvPicPr preferRelativeResize="0"/>
          <p:nvPr/>
        </p:nvPicPr>
        <p:blipFill rotWithShape="1">
          <a:blip r:embed="rId5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489350" y="333175"/>
            <a:ext cx="4008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Layer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75" y="1822100"/>
            <a:ext cx="7542024" cy="30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489350" y="1759625"/>
            <a:ext cx="7694400" cy="3207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4050250" y="2675875"/>
            <a:ext cx="16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Max pooling</a:t>
            </a:r>
            <a:endParaRPr b="1"/>
          </a:p>
        </p:txBody>
      </p:sp>
      <p:sp>
        <p:nvSpPr>
          <p:cNvPr id="124" name="Google Shape;124;p22"/>
          <p:cNvSpPr txBox="1"/>
          <p:nvPr/>
        </p:nvSpPr>
        <p:spPr>
          <a:xfrm>
            <a:off x="969075" y="1118150"/>
            <a:ext cx="247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Max Pooling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7" name="Google Shape;57;p13"/>
          <p:cNvPicPr preferRelativeResize="0"/>
          <p:nvPr/>
        </p:nvPicPr>
        <p:blipFill rotWithShape="1">
          <a:blip r:embed="rId5">
            <a:alphaModFix/>
          </a:blip>
          <a:srcRect l="4841" t="7468" r="9622" b="6487"/>
          <a:stretch/>
        </p:blipFill>
        <p:spPr>
          <a:xfrm>
            <a:off x="8600090" y="0"/>
            <a:ext cx="543910" cy="5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616</Words>
  <PresentationFormat>On-screen Show (16:9)</PresentationFormat>
  <Paragraphs>115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ANNAREDDY NEELANJANA</dc:creator>
  <cp:lastModifiedBy>91939</cp:lastModifiedBy>
  <cp:revision>19</cp:revision>
  <dcterms:modified xsi:type="dcterms:W3CDTF">2021-03-19T06:15:18Z</dcterms:modified>
</cp:coreProperties>
</file>